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80" r:id="rId3"/>
    <p:sldId id="283" r:id="rId4"/>
    <p:sldId id="312" r:id="rId5"/>
    <p:sldId id="318" r:id="rId6"/>
    <p:sldId id="266" r:id="rId7"/>
    <p:sldId id="319" r:id="rId8"/>
    <p:sldId id="300" r:id="rId9"/>
    <p:sldId id="301" r:id="rId10"/>
    <p:sldId id="302" r:id="rId11"/>
    <p:sldId id="303" r:id="rId12"/>
    <p:sldId id="290" r:id="rId13"/>
    <p:sldId id="304" r:id="rId14"/>
    <p:sldId id="292" r:id="rId15"/>
    <p:sldId id="291" r:id="rId16"/>
    <p:sldId id="313" r:id="rId17"/>
    <p:sldId id="314" r:id="rId18"/>
    <p:sldId id="315" r:id="rId19"/>
    <p:sldId id="316" r:id="rId20"/>
    <p:sldId id="317" r:id="rId21"/>
    <p:sldId id="25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6" d="100"/>
          <a:sy n="76" d="100"/>
        </p:scale>
        <p:origin x="126" y="8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AF69EA-1AD9-401C-80AB-A9C2276E43BF}" type="datetimeFigureOut">
              <a:rPr lang="en-US" smtClean="0"/>
              <a:t>10/29/2019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3672D2-FBB3-45B9-8089-06B138CF6C09}" type="slidenum">
              <a:rPr lang="en-US" smtClean="0"/>
              <a:t>‹#›</a:t>
            </a:fld>
            <a:endParaRPr lang="en-US"/>
          </a:p>
        </p:txBody>
      </p:sp>
    </p:spTree>
    <p:extLst>
      <p:ext uri="{BB962C8B-B14F-4D97-AF65-F5344CB8AC3E}">
        <p14:creationId xmlns:p14="http://schemas.microsoft.com/office/powerpoint/2010/main" val="1357107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22C7FA-2FA2-4C63-A95F-348FF36FB9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889692D-DB09-47DC-9E61-8EC0E3F0FC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8DF9CBC-A80C-4146-BAA7-E2EEC5D4928E}"/>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E27BFC60-18EB-40FA-AA3D-AFF4D619F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0395359-732F-4AB2-B6A7-08B3AF3B9D7C}"/>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43788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BDED66-B958-4B5E-BAB8-1EB7939293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441657C4-A6B2-4699-B27D-8F0E8062C5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B6769A1-21B1-4C70-8C99-D206078875C6}"/>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45C733B1-9DCD-45D9-83AE-1065C4AC1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748B156-0DA5-4F21-A73E-C1D604804DD6}"/>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3342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E4B710E-6AE8-40DC-A55D-F38EAAB141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8A37E317-1865-4763-828D-A2D65E73AF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C08C56E-E146-4B56-9BBB-D543B01C00C6}"/>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5E187C63-9EEA-4610-AC00-B7F537099B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D29B0B2-A5C9-468A-8929-56D6AE11A3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636222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7F6973-12A5-4280-B29B-CF5C4EB722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80F89BE-2F98-4C93-AD8C-68946804807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8C733D6-CCB5-4BFA-BFA3-CE8CA3B023EA}"/>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AC47B3D9-435C-4E3B-A9B4-9A24EECCA6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731D1DF-0673-4E36-8A0D-4105B9CD4C2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01652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2CECED-A355-4B9D-A6EF-1529C4795B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6E2FF6F-9446-44BA-A5E9-0C68E9A480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0A5FEDC0-51AA-46E7-9AF7-419B2223CE25}"/>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57F9246E-A55E-4859-B9E3-5DAE58F50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6A78ABD-6ED7-41C9-8022-2850585469F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60113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95BCC0-2C7B-451D-89A3-52EAFD3C95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9632BD8-4F22-4448-8FA9-B520F824A3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376B2861-6C11-4466-A833-907861F69A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913C83CE-44DD-4FE6-A6C3-B040822FE429}"/>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6" name="Footer Placeholder 5">
            <a:extLst>
              <a:ext uri="{FF2B5EF4-FFF2-40B4-BE49-F238E27FC236}">
                <a16:creationId xmlns:a16="http://schemas.microsoft.com/office/drawing/2014/main" xmlns="" id="{37E8DC06-24A2-4FE5-91AE-52DB769904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CDAF807-151F-40A6-9AEF-91D2B47A16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47546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AC9C62-9F4F-4325-A9F3-EEC5306DE2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7DF1A84-7E95-4449-B3F3-C8C45E5021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99D9DBA-9AEB-41E7-AD47-3A330216F8C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0883BD7-DAEC-482E-96BF-904FD718B4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5FB35274-AFEA-46BD-8B8F-F4C62DAEAB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DDF8810-DC9B-4DC7-AB52-0544D1F851D0}"/>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8" name="Footer Placeholder 7">
            <a:extLst>
              <a:ext uri="{FF2B5EF4-FFF2-40B4-BE49-F238E27FC236}">
                <a16:creationId xmlns:a16="http://schemas.microsoft.com/office/drawing/2014/main" xmlns="" id="{CC4683D3-726C-404F-BE12-B7AE46E1B4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19929E7-7BD2-4D3D-BEAD-E53991F4A96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229555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591DE6-9273-41D0-8724-1B1BE77BEB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48C27F0-FCDB-48EC-97E4-9871F59B3DF1}"/>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4" name="Footer Placeholder 3">
            <a:extLst>
              <a:ext uri="{FF2B5EF4-FFF2-40B4-BE49-F238E27FC236}">
                <a16:creationId xmlns:a16="http://schemas.microsoft.com/office/drawing/2014/main" xmlns="" id="{8111ED5F-D313-4EFB-B65B-98588B7E38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4AFD7FF-4F01-49C0-AC03-FA37C7F48FF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52839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214D1C2-817D-45A5-95C8-680BBB6838C4}"/>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3" name="Footer Placeholder 2">
            <a:extLst>
              <a:ext uri="{FF2B5EF4-FFF2-40B4-BE49-F238E27FC236}">
                <a16:creationId xmlns:a16="http://schemas.microsoft.com/office/drawing/2014/main" xmlns="" id="{CA19A5D8-A23C-4E23-BF70-71B84A5CC3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1F76E31-F071-46E7-A5E9-A853AFA8E48D}"/>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960880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5123E2-D977-4B46-999E-3C41B3119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0B4A6B9-3481-43D7-B424-9BAEA7A324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4529D651-8B32-4388-9F32-37DF953A27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AD96ECF-A042-4725-AC50-A90C48637C54}"/>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6" name="Footer Placeholder 5">
            <a:extLst>
              <a:ext uri="{FF2B5EF4-FFF2-40B4-BE49-F238E27FC236}">
                <a16:creationId xmlns:a16="http://schemas.microsoft.com/office/drawing/2014/main" xmlns="" id="{A8E7740F-DADC-4C97-A7BB-94C928480E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17A7D43-A929-4F0F-B4F6-DF36FB03E88B}"/>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27612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0794AA-7402-45F6-85DB-2BE6765EE7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54534F8-20FB-4CC8-BFAF-47D6ADE07C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44738478-34C0-4106-B66A-3D63CF7C28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E421583-4CEE-4631-AE35-20D7E9B77DB9}"/>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6" name="Footer Placeholder 5">
            <a:extLst>
              <a:ext uri="{FF2B5EF4-FFF2-40B4-BE49-F238E27FC236}">
                <a16:creationId xmlns:a16="http://schemas.microsoft.com/office/drawing/2014/main" xmlns="" id="{C5B92363-DCEF-4E3B-89DE-AE6C7A70EB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CE1A043-B6B2-4D66-9DAC-5BF7A9D351C0}"/>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37213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0114E79-237D-4442-9931-21D6F14805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4B8719B-65E1-492A-AEC6-D8A045486C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B17C934-6CD7-4797-919E-5D71C4FD59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54A10C31-DC00-4FB4-B519-C97DB50128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FB70DDE-3DC2-4E1B-BF37-3A5E9CC71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15FA2-CBF0-41B0-BE2D-7F01F859633F}" type="slidenum">
              <a:rPr lang="en-US" smtClean="0"/>
              <a:t>‹#›</a:t>
            </a:fld>
            <a:endParaRPr lang="en-US"/>
          </a:p>
        </p:txBody>
      </p:sp>
    </p:spTree>
    <p:extLst>
      <p:ext uri="{BB962C8B-B14F-4D97-AF65-F5344CB8AC3E}">
        <p14:creationId xmlns:p14="http://schemas.microsoft.com/office/powerpoint/2010/main" val="244897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legal-content/EN/TXT/?uri=uriserv:OJ.C_.2019.070.01.0001.01.E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eur-lex.europa.eu/legal-content/EN/TXT/?uri=uriserv:OJ.C_.2019.070.01.0001.01.E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just"/>
            <a:r>
              <a:rPr lang="en-US" sz="3200" b="1" dirty="0">
                <a:solidFill>
                  <a:schemeClr val="accent4">
                    <a:lumMod val="75000"/>
                  </a:schemeClr>
                </a:solidFill>
              </a:rPr>
              <a:t>NATIONAL UNIVERSITY OF PUBLIC SERVICE</a:t>
            </a: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1437736" y="2710643"/>
            <a:ext cx="9144000" cy="3552134"/>
          </a:xfrm>
        </p:spPr>
        <p:txBody>
          <a:bodyPr>
            <a:normAutofit/>
          </a:bodyPr>
          <a:lstStyle/>
          <a:p>
            <a:r>
              <a:rPr lang="en-US" b="1" dirty="0">
                <a:solidFill>
                  <a:schemeClr val="accent4">
                    <a:lumMod val="75000"/>
                  </a:schemeClr>
                </a:solidFill>
              </a:rPr>
              <a:t>FACULTY OF INTERNATIONAL AND EUROPEAN STUDIES</a:t>
            </a:r>
          </a:p>
          <a:p>
            <a:endParaRPr lang="en-US" b="1" i="1" u="sng" dirty="0">
              <a:solidFill>
                <a:schemeClr val="accent4">
                  <a:lumMod val="75000"/>
                </a:schemeClr>
              </a:solidFill>
            </a:endParaRPr>
          </a:p>
          <a:p>
            <a:r>
              <a:rPr lang="en-US" b="1" i="1" u="sng" dirty="0">
                <a:solidFill>
                  <a:schemeClr val="accent4">
                    <a:lumMod val="75000"/>
                  </a:schemeClr>
                </a:solidFill>
              </a:rPr>
              <a:t>Legal System of the EU</a:t>
            </a:r>
          </a:p>
          <a:p>
            <a:r>
              <a:rPr lang="en-US" b="1" i="1" u="sng" dirty="0" smtClean="0">
                <a:solidFill>
                  <a:schemeClr val="accent4">
                    <a:lumMod val="75000"/>
                  </a:schemeClr>
                </a:solidFill>
              </a:rPr>
              <a:t>INITB13</a:t>
            </a:r>
            <a:r>
              <a:rPr lang="hu-HU" b="1" i="1" u="sng" dirty="0" smtClean="0">
                <a:solidFill>
                  <a:schemeClr val="accent4">
                    <a:lumMod val="75000"/>
                  </a:schemeClr>
                </a:solidFill>
              </a:rPr>
              <a:t>3</a:t>
            </a:r>
            <a:endParaRPr lang="en-US" b="1" i="1" u="sng" dirty="0">
              <a:solidFill>
                <a:schemeClr val="accent4">
                  <a:lumMod val="75000"/>
                </a:schemeClr>
              </a:solidFill>
            </a:endParaRPr>
          </a:p>
          <a:p>
            <a:r>
              <a:rPr lang="en-US" b="1" i="1" u="sng" dirty="0">
                <a:solidFill>
                  <a:schemeClr val="accent4">
                    <a:lumMod val="75000"/>
                  </a:schemeClr>
                </a:solidFill>
              </a:rPr>
              <a:t>Dr. Miklós Szirbik, LL.M.</a:t>
            </a:r>
          </a:p>
          <a:p>
            <a:r>
              <a:rPr lang="en-US" b="1" i="1" u="sng" dirty="0">
                <a:solidFill>
                  <a:schemeClr val="accent4">
                    <a:lumMod val="75000"/>
                  </a:schemeClr>
                </a:solidFill>
              </a:rPr>
              <a:t>21.10.2019</a:t>
            </a:r>
          </a:p>
          <a:p>
            <a:endParaRPr lang="en-US" b="1" i="1" u="sng" dirty="0">
              <a:solidFill>
                <a:schemeClr val="accent4">
                  <a:lumMod val="75000"/>
                </a:schemeClr>
              </a:solidFill>
            </a:endParaRPr>
          </a:p>
          <a:p>
            <a:endParaRPr lang="en-US" b="1" i="1" u="sng" dirty="0">
              <a:solidFill>
                <a:schemeClr val="accent4">
                  <a:lumMod val="75000"/>
                </a:schemeClr>
              </a:solidFill>
            </a:endParaRPr>
          </a:p>
          <a:p>
            <a:endParaRPr lang="en-US" b="1" i="1" u="sng" dirty="0">
              <a:solidFill>
                <a:schemeClr val="accent4">
                  <a:lumMod val="75000"/>
                </a:schemeClr>
              </a:solidFill>
            </a:endParaRPr>
          </a:p>
        </p:txBody>
      </p:sp>
    </p:spTree>
    <p:extLst>
      <p:ext uri="{BB962C8B-B14F-4D97-AF65-F5344CB8AC3E}">
        <p14:creationId xmlns:p14="http://schemas.microsoft.com/office/powerpoint/2010/main" val="1703914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2333167"/>
          </a:xfrm>
        </p:spPr>
        <p:txBody>
          <a:bodyPr>
            <a:normAutofit/>
          </a:bodyPr>
          <a:lstStyle/>
          <a:p>
            <a:r>
              <a:rPr lang="en-US" b="1" dirty="0">
                <a:solidFill>
                  <a:schemeClr val="accent4">
                    <a:lumMod val="75000"/>
                  </a:schemeClr>
                </a:solidFill>
              </a:rPr>
              <a:t>Formal procedure</a:t>
            </a:r>
          </a:p>
          <a:p>
            <a:pPr algn="just"/>
            <a:r>
              <a:rPr lang="en-US" b="1" dirty="0">
                <a:solidFill>
                  <a:schemeClr val="accent4">
                    <a:lumMod val="75000"/>
                  </a:schemeClr>
                </a:solidFill>
              </a:rPr>
              <a:t>4. Penalties upon initiative of the Commission issued by the Court</a:t>
            </a:r>
          </a:p>
          <a:p>
            <a:pPr algn="just"/>
            <a:r>
              <a:rPr lang="en-US" dirty="0">
                <a:solidFill>
                  <a:schemeClr val="accent4">
                    <a:lumMod val="75000"/>
                  </a:schemeClr>
                </a:solidFill>
              </a:rPr>
              <a:t>If an EU country fails to communicate measures that implement the provisions of a directive in time, the Commission may ask the court to impose penalties.</a:t>
            </a:r>
          </a:p>
        </p:txBody>
      </p:sp>
    </p:spTree>
    <p:extLst>
      <p:ext uri="{BB962C8B-B14F-4D97-AF65-F5344CB8AC3E}">
        <p14:creationId xmlns:p14="http://schemas.microsoft.com/office/powerpoint/2010/main" val="2624607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2333167"/>
          </a:xfrm>
        </p:spPr>
        <p:txBody>
          <a:bodyPr>
            <a:normAutofit/>
          </a:bodyPr>
          <a:lstStyle/>
          <a:p>
            <a:r>
              <a:rPr lang="en-US" b="1" dirty="0">
                <a:solidFill>
                  <a:schemeClr val="accent4">
                    <a:lumMod val="75000"/>
                  </a:schemeClr>
                </a:solidFill>
              </a:rPr>
              <a:t>Formal procedure</a:t>
            </a:r>
          </a:p>
          <a:p>
            <a:pPr algn="just"/>
            <a:r>
              <a:rPr lang="en-US" b="1" dirty="0">
                <a:solidFill>
                  <a:schemeClr val="accent4">
                    <a:lumMod val="75000"/>
                  </a:schemeClr>
                </a:solidFill>
              </a:rPr>
              <a:t>5. Court judgment</a:t>
            </a:r>
          </a:p>
          <a:p>
            <a:pPr algn="just"/>
            <a:r>
              <a:rPr lang="en-US" dirty="0">
                <a:solidFill>
                  <a:schemeClr val="accent4">
                    <a:lumMod val="75000"/>
                  </a:schemeClr>
                </a:solidFill>
              </a:rPr>
              <a:t>If the court finds that a country has breached EU law, the national authorities must take action to comply with the Court judgment.</a:t>
            </a:r>
          </a:p>
        </p:txBody>
      </p:sp>
    </p:spTree>
    <p:extLst>
      <p:ext uri="{BB962C8B-B14F-4D97-AF65-F5344CB8AC3E}">
        <p14:creationId xmlns:p14="http://schemas.microsoft.com/office/powerpoint/2010/main" val="2753630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282506"/>
          </a:xfrm>
        </p:spPr>
        <p:txBody>
          <a:bodyPr>
            <a:normAutofit/>
          </a:bodyPr>
          <a:lstStyle/>
          <a:p>
            <a:r>
              <a:rPr lang="en-US" b="1" dirty="0">
                <a:solidFill>
                  <a:schemeClr val="accent4">
                    <a:lumMod val="75000"/>
                  </a:schemeClr>
                </a:solidFill>
              </a:rPr>
              <a:t>Non-compliance with a court decision</a:t>
            </a:r>
          </a:p>
          <a:p>
            <a:pPr algn="just"/>
            <a:r>
              <a:rPr lang="en-US" dirty="0">
                <a:solidFill>
                  <a:schemeClr val="accent4">
                    <a:lumMod val="75000"/>
                  </a:schemeClr>
                </a:solidFill>
              </a:rPr>
              <a:t>If, despite the court's judgment, the country still doesn't rectify the situation, the Commission may refer the country back to the court.</a:t>
            </a:r>
          </a:p>
          <a:p>
            <a:pPr algn="just"/>
            <a:endParaRPr lang="en-US" dirty="0">
              <a:solidFill>
                <a:schemeClr val="accent4">
                  <a:lumMod val="75000"/>
                </a:schemeClr>
              </a:solidFill>
            </a:endParaRPr>
          </a:p>
          <a:p>
            <a:r>
              <a:rPr lang="en-US" b="1" dirty="0">
                <a:solidFill>
                  <a:schemeClr val="accent4">
                    <a:lumMod val="75000"/>
                  </a:schemeClr>
                </a:solidFill>
              </a:rPr>
              <a:t>Financial penalties</a:t>
            </a:r>
          </a:p>
          <a:p>
            <a:pPr algn="just"/>
            <a:r>
              <a:rPr lang="en-US" dirty="0">
                <a:solidFill>
                  <a:schemeClr val="accent4">
                    <a:lumMod val="75000"/>
                  </a:schemeClr>
                </a:solidFill>
              </a:rPr>
              <a:t>When referring an EU country to the court for the second time, the Commission proposes that the court impose financial penalties, which can be either a lump sum and/or a daily payment.</a:t>
            </a:r>
          </a:p>
        </p:txBody>
      </p:sp>
    </p:spTree>
    <p:extLst>
      <p:ext uri="{BB962C8B-B14F-4D97-AF65-F5344CB8AC3E}">
        <p14:creationId xmlns:p14="http://schemas.microsoft.com/office/powerpoint/2010/main" val="3303924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282506"/>
          </a:xfrm>
        </p:spPr>
        <p:txBody>
          <a:bodyPr>
            <a:normAutofit/>
          </a:bodyPr>
          <a:lstStyle/>
          <a:p>
            <a:r>
              <a:rPr lang="en-US" b="1" dirty="0">
                <a:solidFill>
                  <a:schemeClr val="accent4">
                    <a:lumMod val="75000"/>
                  </a:schemeClr>
                </a:solidFill>
              </a:rPr>
              <a:t>Financial penalties</a:t>
            </a:r>
          </a:p>
          <a:p>
            <a:pPr algn="just"/>
            <a:r>
              <a:rPr lang="en-US" dirty="0">
                <a:solidFill>
                  <a:schemeClr val="accent4">
                    <a:lumMod val="75000"/>
                  </a:schemeClr>
                </a:solidFill>
              </a:rPr>
              <a:t>The above mentioned penalties are calculated taking into account:</a:t>
            </a:r>
          </a:p>
          <a:p>
            <a:pPr algn="just"/>
            <a:r>
              <a:rPr lang="en-US" dirty="0">
                <a:solidFill>
                  <a:schemeClr val="accent4">
                    <a:lumMod val="75000"/>
                  </a:schemeClr>
                </a:solidFill>
              </a:rPr>
              <a:t>the importance of the rules breached and the impact of the infringement on general and particular interests</a:t>
            </a:r>
          </a:p>
          <a:p>
            <a:pPr algn="just"/>
            <a:r>
              <a:rPr lang="en-US" dirty="0">
                <a:solidFill>
                  <a:schemeClr val="accent4">
                    <a:lumMod val="75000"/>
                  </a:schemeClr>
                </a:solidFill>
              </a:rPr>
              <a:t>the period the EU law has not been applied</a:t>
            </a:r>
          </a:p>
          <a:p>
            <a:pPr algn="just"/>
            <a:r>
              <a:rPr lang="en-US" dirty="0">
                <a:solidFill>
                  <a:schemeClr val="accent4">
                    <a:lumMod val="75000"/>
                  </a:schemeClr>
                </a:solidFill>
              </a:rPr>
              <a:t>the country's ability to pay, ensuring that the fines have a deterrent effect</a:t>
            </a:r>
          </a:p>
          <a:p>
            <a:pPr algn="just"/>
            <a:r>
              <a:rPr lang="en-US" dirty="0">
                <a:solidFill>
                  <a:schemeClr val="accent4">
                    <a:lumMod val="75000"/>
                  </a:schemeClr>
                </a:solidFill>
              </a:rPr>
              <a:t>The amount proposed by the Commission can be changed by the court in its ruling.</a:t>
            </a:r>
          </a:p>
        </p:txBody>
      </p:sp>
    </p:spTree>
    <p:extLst>
      <p:ext uri="{BB962C8B-B14F-4D97-AF65-F5344CB8AC3E}">
        <p14:creationId xmlns:p14="http://schemas.microsoft.com/office/powerpoint/2010/main" val="2914169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282506"/>
          </a:xfrm>
        </p:spPr>
        <p:txBody>
          <a:bodyPr>
            <a:normAutofit/>
          </a:bodyPr>
          <a:lstStyle/>
          <a:p>
            <a:r>
              <a:rPr lang="en-US" b="1" dirty="0"/>
              <a:t>COMMUNICATION FROM THE COMMISSION</a:t>
            </a:r>
          </a:p>
          <a:p>
            <a:r>
              <a:rPr lang="en-US" b="1" dirty="0"/>
              <a:t>Modification of the calculation method for lump sum payments and daily penalty payments proposed by the Commission in infringements proceedings before the Court of Justice of the European Union</a:t>
            </a:r>
          </a:p>
          <a:p>
            <a:r>
              <a:rPr lang="en-US" dirty="0"/>
              <a:t>(2019/C 70/01)</a:t>
            </a:r>
          </a:p>
          <a:p>
            <a:r>
              <a:rPr lang="en-US" dirty="0">
                <a:solidFill>
                  <a:schemeClr val="accent4">
                    <a:lumMod val="75000"/>
                  </a:schemeClr>
                </a:solidFill>
                <a:hlinkClick r:id="rId3"/>
              </a:rPr>
              <a:t>https://eur-lex.europa.eu/legal-content/EN/TXT/?uri=uriserv%3AOJ.C_.2019.070.01.0001.01.ENG</a:t>
            </a:r>
            <a:r>
              <a:rPr lang="en-US" dirty="0">
                <a:solidFill>
                  <a:schemeClr val="accent4">
                    <a:lumMod val="75000"/>
                  </a:schemeClr>
                </a:solidFill>
              </a:rPr>
              <a:t> </a:t>
            </a:r>
          </a:p>
        </p:txBody>
      </p:sp>
    </p:spTree>
    <p:extLst>
      <p:ext uri="{BB962C8B-B14F-4D97-AF65-F5344CB8AC3E}">
        <p14:creationId xmlns:p14="http://schemas.microsoft.com/office/powerpoint/2010/main" val="2827047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lnSpcReduction="10000"/>
          </a:bodyPr>
          <a:lstStyle/>
          <a:p>
            <a:r>
              <a:rPr lang="en-US" sz="2200" b="1" dirty="0">
                <a:solidFill>
                  <a:schemeClr val="accent4">
                    <a:lumMod val="75000"/>
                  </a:schemeClr>
                </a:solidFill>
              </a:rPr>
              <a:t>Financial sanctions </a:t>
            </a:r>
          </a:p>
          <a:p>
            <a:pPr algn="just"/>
            <a:r>
              <a:rPr lang="en-US" sz="2200" dirty="0">
                <a:solidFill>
                  <a:schemeClr val="accent4">
                    <a:lumMod val="75000"/>
                  </a:schemeClr>
                </a:solidFill>
              </a:rPr>
              <a:t>Under the Treaty on the Functioning of the European Union (</a:t>
            </a:r>
            <a:r>
              <a:rPr lang="en-US" sz="2200" dirty="0" err="1">
                <a:solidFill>
                  <a:schemeClr val="accent4">
                    <a:lumMod val="75000"/>
                  </a:schemeClr>
                </a:solidFill>
              </a:rPr>
              <a:t>TFEU</a:t>
            </a:r>
            <a:r>
              <a:rPr lang="en-US" sz="2200" dirty="0">
                <a:solidFill>
                  <a:schemeClr val="accent4">
                    <a:lumMod val="75000"/>
                  </a:schemeClr>
                </a:solidFill>
              </a:rPr>
              <a:t>), when the Commission refers a Member State to the Court of Justice of the European Union for having infringed EU law, the Court may impose financial sanctions in two situations:</a:t>
            </a:r>
          </a:p>
          <a:p>
            <a:pPr algn="just"/>
            <a:endParaRPr lang="en-US" sz="2200" dirty="0">
              <a:solidFill>
                <a:schemeClr val="accent4">
                  <a:lumMod val="75000"/>
                </a:schemeClr>
              </a:solidFill>
            </a:endParaRPr>
          </a:p>
          <a:p>
            <a:pPr algn="just"/>
            <a:r>
              <a:rPr lang="en-US" sz="2200" dirty="0">
                <a:solidFill>
                  <a:schemeClr val="accent4">
                    <a:lumMod val="75000"/>
                  </a:schemeClr>
                </a:solidFill>
              </a:rPr>
              <a:t>1. When the Court has ruled that a Member State infringing EU law has not yet complied with an earlier judgment finding that infringement (Article 260(2) </a:t>
            </a:r>
            <a:r>
              <a:rPr lang="en-US" sz="2200" dirty="0" err="1">
                <a:solidFill>
                  <a:schemeClr val="accent4">
                    <a:lumMod val="75000"/>
                  </a:schemeClr>
                </a:solidFill>
              </a:rPr>
              <a:t>TFEU</a:t>
            </a:r>
            <a:r>
              <a:rPr lang="en-US" sz="2200" dirty="0">
                <a:solidFill>
                  <a:schemeClr val="accent4">
                    <a:lumMod val="75000"/>
                  </a:schemeClr>
                </a:solidFill>
              </a:rPr>
              <a:t>);</a:t>
            </a:r>
          </a:p>
          <a:p>
            <a:pPr algn="just"/>
            <a:endParaRPr lang="en-US" sz="2200" dirty="0">
              <a:solidFill>
                <a:schemeClr val="accent4">
                  <a:lumMod val="75000"/>
                </a:schemeClr>
              </a:solidFill>
            </a:endParaRPr>
          </a:p>
          <a:p>
            <a:pPr algn="just"/>
            <a:endParaRPr lang="en-US" sz="2200" dirty="0">
              <a:solidFill>
                <a:schemeClr val="accent4">
                  <a:lumMod val="75000"/>
                </a:schemeClr>
              </a:solidFill>
            </a:endParaRPr>
          </a:p>
          <a:p>
            <a:pPr algn="just"/>
            <a:r>
              <a:rPr lang="en-US" sz="2200" dirty="0">
                <a:solidFill>
                  <a:schemeClr val="accent4">
                    <a:lumMod val="75000"/>
                  </a:schemeClr>
                </a:solidFill>
              </a:rPr>
              <a:t>2. When a Member State has failed to fulfil its obligation to notify measures transposing a Directive adopted under a legislative procedure (Article 260(3) </a:t>
            </a:r>
            <a:r>
              <a:rPr lang="en-US" sz="2200" dirty="0" err="1">
                <a:solidFill>
                  <a:schemeClr val="accent4">
                    <a:lumMod val="75000"/>
                  </a:schemeClr>
                </a:solidFill>
              </a:rPr>
              <a:t>TFEU</a:t>
            </a:r>
            <a:r>
              <a:rPr lang="en-US" sz="2200" dirty="0">
                <a:solidFill>
                  <a:schemeClr val="accent4">
                    <a:lumMod val="75000"/>
                  </a:schemeClr>
                </a:solidFill>
              </a:rPr>
              <a:t>).</a:t>
            </a: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785758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a:bodyPr>
          <a:lstStyle/>
          <a:p>
            <a:r>
              <a:rPr lang="en-US" sz="2200" b="1" dirty="0">
                <a:solidFill>
                  <a:schemeClr val="accent4">
                    <a:lumMod val="75000"/>
                  </a:schemeClr>
                </a:solidFill>
              </a:rPr>
              <a:t>Financial sanctions </a:t>
            </a:r>
          </a:p>
          <a:p>
            <a:pPr algn="just"/>
            <a:r>
              <a:rPr lang="en-US" dirty="0">
                <a:solidFill>
                  <a:schemeClr val="accent4">
                    <a:lumMod val="75000"/>
                  </a:schemeClr>
                </a:solidFill>
              </a:rPr>
              <a:t>Since 1997 and as set out in successive Communications, it has applied an approach which reflects both the </a:t>
            </a:r>
            <a:r>
              <a:rPr lang="en-US" dirty="0">
                <a:solidFill>
                  <a:schemeClr val="accent4">
                    <a:lumMod val="75000"/>
                  </a:schemeClr>
                </a:solidFill>
                <a:highlight>
                  <a:srgbClr val="00FFFF"/>
                </a:highlight>
              </a:rPr>
              <a:t>capacity to pay </a:t>
            </a:r>
            <a:r>
              <a:rPr lang="en-US" dirty="0">
                <a:solidFill>
                  <a:schemeClr val="accent4">
                    <a:lumMod val="75000"/>
                  </a:schemeClr>
                </a:solidFill>
              </a:rPr>
              <a:t>of the Member State concerned, and its </a:t>
            </a:r>
            <a:r>
              <a:rPr lang="en-US" dirty="0">
                <a:solidFill>
                  <a:schemeClr val="accent4">
                    <a:lumMod val="75000"/>
                  </a:schemeClr>
                </a:solidFill>
                <a:highlight>
                  <a:srgbClr val="00FFFF"/>
                </a:highlight>
              </a:rPr>
              <a:t>institutional weight</a:t>
            </a:r>
            <a:r>
              <a:rPr lang="en-US" dirty="0">
                <a:solidFill>
                  <a:schemeClr val="accent4">
                    <a:lumMod val="75000"/>
                  </a:schemeClr>
                </a:solidFill>
              </a:rPr>
              <a:t>. This is applied through what is known as the ‘n-factor’. This combines with other factors — the seriousness of the infringement, and its duration — in the Commission's calculation of a proposed sanction. Until now, the n-factor has been calculated with reference to the gross domestic product (GDP) of a Member State, and the number of votes allocated to it in the Council.</a:t>
            </a: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3750091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fontScale="92500" lnSpcReduction="10000"/>
          </a:bodyPr>
          <a:lstStyle/>
          <a:p>
            <a:r>
              <a:rPr lang="en-US" sz="2200" b="1" dirty="0">
                <a:solidFill>
                  <a:schemeClr val="accent4">
                    <a:lumMod val="75000"/>
                  </a:schemeClr>
                </a:solidFill>
              </a:rPr>
              <a:t>Financial sanctions </a:t>
            </a:r>
          </a:p>
          <a:p>
            <a:pPr algn="just"/>
            <a:r>
              <a:rPr lang="en-US" dirty="0">
                <a:solidFill>
                  <a:schemeClr val="accent4">
                    <a:lumMod val="75000"/>
                  </a:schemeClr>
                </a:solidFill>
              </a:rPr>
              <a:t>The Court of Justice has recently established that the Council voting rules can no longer be used for this purpose. Consequently, it would rely on the Member States' GDP as predominant factor.</a:t>
            </a:r>
          </a:p>
          <a:p>
            <a:pPr algn="just"/>
            <a:r>
              <a:rPr lang="en-US" dirty="0">
                <a:solidFill>
                  <a:schemeClr val="accent4">
                    <a:lumMod val="75000"/>
                  </a:schemeClr>
                </a:solidFill>
              </a:rPr>
              <a:t>The Commission has always considered that sanctions need both to act as a deterrent, and to be proportionate, and the proposals it makes to the Court for its final decision should already reflect this need. The combination of a Member State's capacity to pay and its institutional weight provided this balance. </a:t>
            </a:r>
            <a:r>
              <a:rPr lang="en-US" dirty="0">
                <a:solidFill>
                  <a:schemeClr val="accent4">
                    <a:lumMod val="75000"/>
                  </a:schemeClr>
                </a:solidFill>
                <a:highlight>
                  <a:srgbClr val="00FFFF"/>
                </a:highlight>
              </a:rPr>
              <a:t>Use of GDP alone would upset this equilibrium, as it would exclusively reflect the economic dimension of Member States.</a:t>
            </a:r>
            <a:r>
              <a:rPr lang="en-US" dirty="0">
                <a:solidFill>
                  <a:schemeClr val="accent4">
                    <a:lumMod val="75000"/>
                  </a:schemeClr>
                </a:solidFill>
              </a:rPr>
              <a:t> It would have very different impacts for different Member States and in particular suggest a substantial increase in the amounts of the proposed sanctions for more than a third of the Member States. The Commission therefore considers that the n-factor should </a:t>
            </a:r>
            <a:r>
              <a:rPr lang="en-US" dirty="0">
                <a:solidFill>
                  <a:schemeClr val="accent4">
                    <a:lumMod val="75000"/>
                  </a:schemeClr>
                </a:solidFill>
                <a:highlight>
                  <a:srgbClr val="00FFFF"/>
                </a:highlight>
              </a:rPr>
              <a:t>continue to reflect both GDP and institutional weight</a:t>
            </a:r>
            <a:r>
              <a:rPr lang="en-US" dirty="0">
                <a:solidFill>
                  <a:schemeClr val="accent4">
                    <a:lumMod val="75000"/>
                  </a:schemeClr>
                </a:solidFill>
              </a:rPr>
              <a:t>. </a:t>
            </a:r>
          </a:p>
          <a:p>
            <a:pPr algn="just"/>
            <a:endParaRPr lang="en-US" dirty="0">
              <a:solidFill>
                <a:schemeClr val="accent4">
                  <a:lumMod val="75000"/>
                </a:schemeClr>
              </a:solidFill>
            </a:endParaRPr>
          </a:p>
        </p:txBody>
      </p:sp>
    </p:spTree>
    <p:extLst>
      <p:ext uri="{BB962C8B-B14F-4D97-AF65-F5344CB8AC3E}">
        <p14:creationId xmlns:p14="http://schemas.microsoft.com/office/powerpoint/2010/main" val="1712690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a:bodyPr>
          <a:lstStyle/>
          <a:p>
            <a:r>
              <a:rPr lang="en-US" sz="2200" b="1" dirty="0">
                <a:solidFill>
                  <a:schemeClr val="accent4">
                    <a:lumMod val="75000"/>
                  </a:schemeClr>
                </a:solidFill>
              </a:rPr>
              <a:t>Financial sanctions </a:t>
            </a:r>
          </a:p>
          <a:p>
            <a:pPr algn="just"/>
            <a:r>
              <a:rPr lang="en-US" dirty="0">
                <a:solidFill>
                  <a:schemeClr val="accent4">
                    <a:lumMod val="75000"/>
                  </a:schemeClr>
                </a:solidFill>
              </a:rPr>
              <a:t>Given the Court's judgment, a new reflection of institutional weight to be used in the calculation of financial sanctions is needed. In order to maintain the balance between the capacity to pay and the institutional weight of a Member State, the Commission will calculate the n-factor on the basis of two elements: GDP, and the </a:t>
            </a:r>
            <a:r>
              <a:rPr lang="en-US" dirty="0">
                <a:solidFill>
                  <a:schemeClr val="accent4">
                    <a:lumMod val="75000"/>
                  </a:schemeClr>
                </a:solidFill>
                <a:highlight>
                  <a:srgbClr val="00FFFF"/>
                </a:highlight>
              </a:rPr>
              <a:t>number of seats for representatives in the European Parliament </a:t>
            </a:r>
            <a:r>
              <a:rPr lang="en-US" dirty="0">
                <a:solidFill>
                  <a:schemeClr val="accent4">
                    <a:lumMod val="75000"/>
                  </a:schemeClr>
                </a:solidFill>
              </a:rPr>
              <a:t>allocated to each Member State. The Commission considers that this is the most appropriate reflection of institutional weight of Member States available today in the EU Treaties.</a:t>
            </a:r>
          </a:p>
        </p:txBody>
      </p:sp>
    </p:spTree>
    <p:extLst>
      <p:ext uri="{BB962C8B-B14F-4D97-AF65-F5344CB8AC3E}">
        <p14:creationId xmlns:p14="http://schemas.microsoft.com/office/powerpoint/2010/main" val="4174307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fontScale="92500"/>
          </a:bodyPr>
          <a:lstStyle/>
          <a:p>
            <a:r>
              <a:rPr lang="en-US" sz="2200" b="1" dirty="0">
                <a:solidFill>
                  <a:schemeClr val="accent4">
                    <a:lumMod val="75000"/>
                  </a:schemeClr>
                </a:solidFill>
              </a:rPr>
              <a:t>Financial sanctions </a:t>
            </a:r>
          </a:p>
          <a:p>
            <a:r>
              <a:rPr lang="en-US" sz="2200" b="1" dirty="0">
                <a:solidFill>
                  <a:schemeClr val="accent4">
                    <a:lumMod val="75000"/>
                  </a:schemeClr>
                </a:solidFill>
              </a:rPr>
              <a:t>The respective standard flat-rate amounts used for calculating the daily penalty payments and the lump sum payments are consequently adjusted as follows:</a:t>
            </a:r>
          </a:p>
          <a:p>
            <a:endParaRPr lang="en-US" sz="2200" b="1" dirty="0">
              <a:solidFill>
                <a:schemeClr val="accent4">
                  <a:lumMod val="75000"/>
                </a:schemeClr>
              </a:solidFill>
            </a:endParaRPr>
          </a:p>
          <a:p>
            <a:pPr algn="just"/>
            <a:r>
              <a:rPr lang="en-US" sz="2200" b="1" dirty="0">
                <a:solidFill>
                  <a:schemeClr val="accent4">
                    <a:lumMod val="75000"/>
                  </a:schemeClr>
                </a:solidFill>
              </a:rPr>
              <a:t>Standard flat-rate amount for daily penalty payments: EUR 690 × 4,5 = EUR 3 105;</a:t>
            </a:r>
          </a:p>
          <a:p>
            <a:pPr algn="just"/>
            <a:endParaRPr lang="en-US" sz="2200" b="1" dirty="0">
              <a:solidFill>
                <a:schemeClr val="accent4">
                  <a:lumMod val="75000"/>
                </a:schemeClr>
              </a:solidFill>
            </a:endParaRPr>
          </a:p>
          <a:p>
            <a:pPr algn="just"/>
            <a:r>
              <a:rPr lang="en-US" sz="2200" b="1" dirty="0">
                <a:solidFill>
                  <a:schemeClr val="accent4">
                    <a:lumMod val="75000"/>
                  </a:schemeClr>
                </a:solidFill>
              </a:rPr>
              <a:t>Standard flat-rate amount for lump sum payments: EUR 230 × 4,5 = EUR 1 035.</a:t>
            </a:r>
          </a:p>
          <a:p>
            <a:pPr algn="just"/>
            <a:r>
              <a:rPr lang="en-US" sz="2200" b="1" dirty="0">
                <a:solidFill>
                  <a:schemeClr val="accent4">
                    <a:lumMod val="75000"/>
                  </a:schemeClr>
                </a:solidFill>
              </a:rPr>
              <a:t>Following the same logic, the current reference minimum lump sum amount of 571 000 EUR will also be multiplied by the new n-factor to calculate the minimum lump sum amount for each Member State. In order to ensure that the amounts proposed are proportionate and sufficiently deterring, that amount will also be multiplied by the adjustment factor: EUR 571 000 × 4,5 = EUR 2 569 500. These amounts will be revised annually, in line with inflation.</a:t>
            </a:r>
          </a:p>
        </p:txBody>
      </p:sp>
    </p:spTree>
    <p:extLst>
      <p:ext uri="{BB962C8B-B14F-4D97-AF65-F5344CB8AC3E}">
        <p14:creationId xmlns:p14="http://schemas.microsoft.com/office/powerpoint/2010/main" val="3930581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6094105" y="802955"/>
            <a:ext cx="4977976" cy="1454051"/>
          </a:xfrm>
        </p:spPr>
        <p:txBody>
          <a:bodyPr vert="horz" lIns="91440" tIns="45720" rIns="91440" bIns="45720" rtlCol="0" anchor="ctr">
            <a:normAutofit/>
          </a:bodyPr>
          <a:lstStyle/>
          <a:p>
            <a:pPr algn="l"/>
            <a:r>
              <a:rPr lang="en-US" sz="4400" b="1" u="sng" kern="1200">
                <a:solidFill>
                  <a:srgbClr val="000000"/>
                </a:solidFill>
                <a:latin typeface="+mj-lt"/>
                <a:ea typeface="+mj-ea"/>
                <a:cs typeface="+mj-cs"/>
              </a:rPr>
              <a:t>Miklós Szirbik, </a:t>
            </a:r>
            <a:r>
              <a:rPr lang="en-US" sz="4400" b="1" i="1" kern="1200">
                <a:solidFill>
                  <a:srgbClr val="000000"/>
                </a:solidFill>
                <a:latin typeface="+mj-lt"/>
                <a:ea typeface="+mj-ea"/>
                <a:cs typeface="+mj-cs"/>
              </a:rPr>
              <a:t>Legal System of the EU</a:t>
            </a:r>
            <a:endParaRPr lang="en-US" sz="4400" b="1" u="sng" kern="1200">
              <a:solidFill>
                <a:srgbClr val="000000"/>
              </a:solidFill>
              <a:latin typeface="+mj-lt"/>
              <a:ea typeface="+mj-ea"/>
              <a:cs typeface="+mj-cs"/>
            </a:endParaRPr>
          </a:p>
        </p:txBody>
      </p:sp>
      <p:sp>
        <p:nvSpPr>
          <p:cNvPr id="14" name="Freeform 62">
            <a:extLst>
              <a:ext uri="{FF2B5EF4-FFF2-40B4-BE49-F238E27FC236}">
                <a16:creationId xmlns:a16="http://schemas.microsoft.com/office/drawing/2014/main" xmlns=""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3"/>
          <a:stretch>
            <a:fillRect/>
          </a:stretch>
        </p:blipFill>
        <p:spPr>
          <a:xfrm>
            <a:off x="429349" y="2543985"/>
            <a:ext cx="3661831" cy="1790228"/>
          </a:xfrm>
          <a:prstGeom prst="rect">
            <a:avLst/>
          </a:prstGeom>
        </p:spPr>
      </p:pic>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6090574" y="2421682"/>
            <a:ext cx="4977578" cy="3639289"/>
          </a:xfrm>
        </p:spPr>
        <p:txBody>
          <a:bodyPr vert="horz" lIns="91440" tIns="45720" rIns="91440" bIns="45720" rtlCol="0" anchor="ctr">
            <a:normAutofit/>
          </a:bodyPr>
          <a:lstStyle/>
          <a:p>
            <a:pPr indent="-228600" algn="l">
              <a:buFont typeface="Arial" panose="020B0604020202020204" pitchFamily="34" charset="0"/>
              <a:buChar char="•"/>
            </a:pPr>
            <a:r>
              <a:rPr lang="en-US" sz="2000" b="1" kern="1200" dirty="0">
                <a:solidFill>
                  <a:srgbClr val="000000"/>
                </a:solidFill>
                <a:latin typeface="+mn-lt"/>
                <a:ea typeface="+mn-ea"/>
                <a:cs typeface="+mn-cs"/>
              </a:rPr>
              <a:t>Repeating last week</a:t>
            </a:r>
          </a:p>
          <a:p>
            <a:pPr indent="-228600" algn="l">
              <a:buFont typeface="Arial" panose="020B0604020202020204" pitchFamily="34" charset="0"/>
              <a:buChar char="•"/>
            </a:pPr>
            <a:r>
              <a:rPr lang="en-US" sz="2000" kern="1200" dirty="0">
                <a:solidFill>
                  <a:srgbClr val="000000"/>
                </a:solidFill>
                <a:latin typeface="+mn-lt"/>
                <a:ea typeface="+mn-ea"/>
                <a:cs typeface="+mn-cs"/>
              </a:rPr>
              <a:t>In the frameworks of the Infringement procedure, when constituting a financial sanction upon a member state, which two indicators have to be taken into consideration regarding of the exact amount of the sanction?</a:t>
            </a:r>
          </a:p>
          <a:p>
            <a:pPr indent="-228600" algn="l">
              <a:buFont typeface="Arial" panose="020B0604020202020204" pitchFamily="34" charset="0"/>
              <a:buChar char="•"/>
            </a:pPr>
            <a:r>
              <a:rPr lang="en-US" sz="2000" kern="1200" dirty="0">
                <a:solidFill>
                  <a:srgbClr val="000000"/>
                </a:solidFill>
                <a:latin typeface="+mn-lt"/>
                <a:ea typeface="+mn-ea"/>
                <a:cs typeface="+mn-cs"/>
              </a:rPr>
              <a:t>Which two institutions of the EU are involved in the infringement procedure?</a:t>
            </a:r>
          </a:p>
          <a:p>
            <a:pPr indent="-228600" algn="l">
              <a:buFont typeface="Arial" panose="020B0604020202020204" pitchFamily="34" charset="0"/>
              <a:buChar char="•"/>
            </a:pPr>
            <a:endParaRPr lang="en-US" sz="2000" kern="1200" dirty="0">
              <a:solidFill>
                <a:srgbClr val="000000"/>
              </a:solidFill>
              <a:latin typeface="+mn-lt"/>
              <a:ea typeface="+mn-ea"/>
              <a:cs typeface="+mn-cs"/>
            </a:endParaRPr>
          </a:p>
        </p:txBody>
      </p:sp>
    </p:spTree>
    <p:extLst>
      <p:ext uri="{BB962C8B-B14F-4D97-AF65-F5344CB8AC3E}">
        <p14:creationId xmlns:p14="http://schemas.microsoft.com/office/powerpoint/2010/main" val="2365139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a:bodyPr>
          <a:lstStyle/>
          <a:p>
            <a:r>
              <a:rPr lang="en-US" sz="2200" b="1" dirty="0">
                <a:solidFill>
                  <a:schemeClr val="accent4">
                    <a:lumMod val="75000"/>
                  </a:schemeClr>
                </a:solidFill>
              </a:rPr>
              <a:t>Financial sanctions</a:t>
            </a:r>
          </a:p>
          <a:p>
            <a:r>
              <a:rPr lang="en-US" sz="2200" b="1" dirty="0">
                <a:solidFill>
                  <a:schemeClr val="accent4">
                    <a:lumMod val="75000"/>
                  </a:schemeClr>
                </a:solidFill>
              </a:rPr>
              <a:t>See full list of countries here:  </a:t>
            </a:r>
            <a:r>
              <a:rPr lang="en-US" sz="1000" b="1" dirty="0">
                <a:solidFill>
                  <a:schemeClr val="accent4">
                    <a:lumMod val="75000"/>
                  </a:schemeClr>
                </a:solidFill>
                <a:hlinkClick r:id="rId3"/>
              </a:rPr>
              <a:t>https://eur-lex.europa.eu/legal-content/EN/TXT/?uri=uriserv%3AOJ.C_.2019.070.01.0001.01.ENG</a:t>
            </a:r>
            <a:r>
              <a:rPr lang="en-US" sz="1000" b="1" dirty="0">
                <a:solidFill>
                  <a:schemeClr val="accent4">
                    <a:lumMod val="75000"/>
                  </a:schemeClr>
                </a:solidFill>
              </a:rPr>
              <a:t> </a:t>
            </a:r>
          </a:p>
          <a:p>
            <a:endParaRPr lang="en-US" sz="2200" b="1" dirty="0">
              <a:solidFill>
                <a:schemeClr val="accent4">
                  <a:lumMod val="75000"/>
                </a:schemeClr>
              </a:solidFill>
            </a:endParaRPr>
          </a:p>
        </p:txBody>
      </p:sp>
      <p:graphicFrame>
        <p:nvGraphicFramePr>
          <p:cNvPr id="4" name="Table 3">
            <a:extLst>
              <a:ext uri="{FF2B5EF4-FFF2-40B4-BE49-F238E27FC236}">
                <a16:creationId xmlns:a16="http://schemas.microsoft.com/office/drawing/2014/main" xmlns="" id="{138ED03A-FA67-45A0-8275-F6276D2AB79F}"/>
              </a:ext>
            </a:extLst>
          </p:cNvPr>
          <p:cNvGraphicFramePr>
            <a:graphicFrameLocks noGrp="1"/>
          </p:cNvGraphicFramePr>
          <p:nvPr>
            <p:extLst>
              <p:ext uri="{D42A27DB-BD31-4B8C-83A1-F6EECF244321}">
                <p14:modId xmlns:p14="http://schemas.microsoft.com/office/powerpoint/2010/main" val="2802453406"/>
              </p:ext>
            </p:extLst>
          </p:nvPr>
        </p:nvGraphicFramePr>
        <p:xfrm>
          <a:off x="645153" y="3111260"/>
          <a:ext cx="2696143" cy="3243988"/>
        </p:xfrm>
        <a:graphic>
          <a:graphicData uri="http://schemas.openxmlformats.org/drawingml/2006/table">
            <a:tbl>
              <a:tblPr/>
              <a:tblGrid>
                <a:gridCol w="1860319">
                  <a:extLst>
                    <a:ext uri="{9D8B030D-6E8A-4147-A177-3AD203B41FA5}">
                      <a16:colId xmlns:a16="http://schemas.microsoft.com/office/drawing/2014/main" xmlns="" val="1251069606"/>
                    </a:ext>
                  </a:extLst>
                </a:gridCol>
                <a:gridCol w="835824">
                  <a:extLst>
                    <a:ext uri="{9D8B030D-6E8A-4147-A177-3AD203B41FA5}">
                      <a16:colId xmlns:a16="http://schemas.microsoft.com/office/drawing/2014/main" xmlns="" val="3367943934"/>
                    </a:ext>
                  </a:extLst>
                </a:gridCol>
              </a:tblGrid>
              <a:tr h="314795">
                <a:tc>
                  <a:txBody>
                    <a:bodyPr/>
                    <a:lstStyle/>
                    <a:p>
                      <a:pPr algn="l" fontAlgn="t"/>
                      <a:r>
                        <a:rPr lang="en-US" sz="800">
                          <a:effectLst/>
                        </a:rPr>
                        <a:t>Belgium</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0,79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827216813"/>
                  </a:ext>
                </a:extLst>
              </a:tr>
              <a:tr h="314795">
                <a:tc>
                  <a:txBody>
                    <a:bodyPr/>
                    <a:lstStyle/>
                    <a:p>
                      <a:pPr algn="l" fontAlgn="t"/>
                      <a:r>
                        <a:rPr lang="en-US" sz="800" dirty="0">
                          <a:effectLst/>
                        </a:rPr>
                        <a:t>Bulgaria</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0,24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673761471"/>
                  </a:ext>
                </a:extLst>
              </a:tr>
              <a:tr h="410833">
                <a:tc>
                  <a:txBody>
                    <a:bodyPr/>
                    <a:lstStyle/>
                    <a:p>
                      <a:pPr algn="l" fontAlgn="t"/>
                      <a:r>
                        <a:rPr lang="en-US" sz="800">
                          <a:effectLst/>
                        </a:rPr>
                        <a:t>Czech Republic</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0,51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797035086"/>
                  </a:ext>
                </a:extLst>
              </a:tr>
              <a:tr h="314795">
                <a:tc>
                  <a:txBody>
                    <a:bodyPr/>
                    <a:lstStyle/>
                    <a:p>
                      <a:pPr algn="l" fontAlgn="t"/>
                      <a:r>
                        <a:rPr lang="en-US" sz="800">
                          <a:effectLst/>
                        </a:rPr>
                        <a:t>Denmark</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0,50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482267492"/>
                  </a:ext>
                </a:extLst>
              </a:tr>
              <a:tr h="314795">
                <a:tc>
                  <a:txBody>
                    <a:bodyPr/>
                    <a:lstStyle/>
                    <a:p>
                      <a:pPr algn="l" fontAlgn="t"/>
                      <a:r>
                        <a:rPr lang="en-US" sz="800">
                          <a:effectLst/>
                        </a:rPr>
                        <a:t>Germany</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4,60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438650979"/>
                  </a:ext>
                </a:extLst>
              </a:tr>
              <a:tr h="314795">
                <a:tc>
                  <a:txBody>
                    <a:bodyPr/>
                    <a:lstStyle/>
                    <a:p>
                      <a:pPr algn="l" fontAlgn="t"/>
                      <a:r>
                        <a:rPr lang="en-US" sz="800">
                          <a:effectLst/>
                        </a:rPr>
                        <a:t>Estonia</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0,09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831981544"/>
                  </a:ext>
                </a:extLst>
              </a:tr>
              <a:tr h="314795">
                <a:tc>
                  <a:txBody>
                    <a:bodyPr/>
                    <a:lstStyle/>
                    <a:p>
                      <a:pPr algn="l" fontAlgn="t"/>
                      <a:r>
                        <a:rPr lang="en-US" sz="800">
                          <a:effectLst/>
                        </a:rPr>
                        <a:t>Ireland</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0,46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775525302"/>
                  </a:ext>
                </a:extLst>
              </a:tr>
              <a:tr h="314795">
                <a:tc>
                  <a:txBody>
                    <a:bodyPr/>
                    <a:lstStyle/>
                    <a:p>
                      <a:pPr algn="l" fontAlgn="t"/>
                      <a:r>
                        <a:rPr lang="en-US" sz="800">
                          <a:effectLst/>
                        </a:rPr>
                        <a:t>Greece</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0,51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021470752"/>
                  </a:ext>
                </a:extLst>
              </a:tr>
              <a:tr h="314795">
                <a:tc>
                  <a:txBody>
                    <a:bodyPr/>
                    <a:lstStyle/>
                    <a:p>
                      <a:pPr algn="l" fontAlgn="t"/>
                      <a:r>
                        <a:rPr lang="en-US" sz="800">
                          <a:effectLst/>
                        </a:rPr>
                        <a:t>Spain</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2,06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893386571"/>
                  </a:ext>
                </a:extLst>
              </a:tr>
              <a:tr h="314795">
                <a:tc>
                  <a:txBody>
                    <a:bodyPr/>
                    <a:lstStyle/>
                    <a:p>
                      <a:pPr algn="l" fontAlgn="t"/>
                      <a:r>
                        <a:rPr lang="en-US" sz="800">
                          <a:effectLst/>
                        </a:rPr>
                        <a:t>France</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dirty="0">
                          <a:effectLst/>
                        </a:rPr>
                        <a:t>3,40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735272370"/>
                  </a:ext>
                </a:extLst>
              </a:tr>
            </a:tbl>
          </a:graphicData>
        </a:graphic>
      </p:graphicFrame>
    </p:spTree>
    <p:extLst>
      <p:ext uri="{BB962C8B-B14F-4D97-AF65-F5344CB8AC3E}">
        <p14:creationId xmlns:p14="http://schemas.microsoft.com/office/powerpoint/2010/main" val="554583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p:txBody>
          <a:bodyPr/>
          <a:lstStyle/>
          <a:p>
            <a:r>
              <a:rPr lang="en-US" b="1" i="1" dirty="0">
                <a:solidFill>
                  <a:schemeClr val="accent4">
                    <a:lumMod val="75000"/>
                  </a:schemeClr>
                </a:solidFill>
              </a:rPr>
              <a:t>Thank you for your attention!</a:t>
            </a: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09810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rotWithShape="1">
          <a:blip r:embed="rId2">
            <a:alphaModFix/>
          </a:blip>
          <a:srcRect l="28224" r="13609"/>
          <a:stretch/>
        </p:blipFill>
        <p:spPr>
          <a:xfrm>
            <a:off x="6706581" y="2247531"/>
            <a:ext cx="5485419" cy="4610469"/>
          </a:xfrm>
          <a:custGeom>
            <a:avLst/>
            <a:gdLst>
              <a:gd name="connsiteX0" fmla="*/ 3140343 w 5485419"/>
              <a:gd name="connsiteY0" fmla="*/ 0 h 4610469"/>
              <a:gd name="connsiteX1" fmla="*/ 5360901 w 5485419"/>
              <a:gd name="connsiteY1" fmla="*/ 919786 h 4610469"/>
              <a:gd name="connsiteX2" fmla="*/ 5485419 w 5485419"/>
              <a:gd name="connsiteY2" fmla="*/ 1056789 h 4610469"/>
              <a:gd name="connsiteX3" fmla="*/ 5485419 w 5485419"/>
              <a:gd name="connsiteY3" fmla="*/ 4610469 h 4610469"/>
              <a:gd name="connsiteX4" fmla="*/ 366137 w 5485419"/>
              <a:gd name="connsiteY4" fmla="*/ 4610469 h 4610469"/>
              <a:gd name="connsiteX5" fmla="*/ 246784 w 5485419"/>
              <a:gd name="connsiteY5" fmla="*/ 4362707 h 4610469"/>
              <a:gd name="connsiteX6" fmla="*/ 0 w 5485419"/>
              <a:gd name="connsiteY6" fmla="*/ 3140344 h 4610469"/>
              <a:gd name="connsiteX7" fmla="*/ 3140343 w 5485419"/>
              <a:gd name="connsiteY7" fmla="*/ 0 h 4610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85419" h="4610469">
                <a:moveTo>
                  <a:pt x="3140343" y="0"/>
                </a:moveTo>
                <a:cubicBezTo>
                  <a:pt x="4007525" y="0"/>
                  <a:pt x="4792611" y="351495"/>
                  <a:pt x="5360901" y="919786"/>
                </a:cubicBezTo>
                <a:lnTo>
                  <a:pt x="5485419" y="1056789"/>
                </a:lnTo>
                <a:lnTo>
                  <a:pt x="5485419" y="4610469"/>
                </a:lnTo>
                <a:lnTo>
                  <a:pt x="366137" y="4610469"/>
                </a:lnTo>
                <a:lnTo>
                  <a:pt x="246784" y="4362707"/>
                </a:lnTo>
                <a:cubicBezTo>
                  <a:pt x="87874" y="3987002"/>
                  <a:pt x="0" y="3573935"/>
                  <a:pt x="0" y="3140344"/>
                </a:cubicBezTo>
                <a:cubicBezTo>
                  <a:pt x="0" y="1405980"/>
                  <a:pt x="1405980" y="0"/>
                  <a:pt x="3140343" y="0"/>
                </a:cubicBezTo>
                <a:close/>
              </a:path>
            </a:pathLst>
          </a:custGeom>
          <a:effectLst>
            <a:softEdge rad="0"/>
          </a:effectLst>
        </p:spPr>
      </p:pic>
      <p:pic>
        <p:nvPicPr>
          <p:cNvPr id="4" name="Picture 3">
            <a:extLst>
              <a:ext uri="{FF2B5EF4-FFF2-40B4-BE49-F238E27FC236}">
                <a16:creationId xmlns:a16="http://schemas.microsoft.com/office/drawing/2014/main" xmlns="" id="{48D37CA7-7DF0-472B-ACD4-BF4CD7851B97}"/>
              </a:ext>
            </a:extLst>
          </p:cNvPr>
          <p:cNvPicPr>
            <a:picLocks noChangeAspect="1"/>
          </p:cNvPicPr>
          <p:nvPr/>
        </p:nvPicPr>
        <p:blipFill rotWithShape="1">
          <a:blip r:embed="rId3">
            <a:alphaModFix/>
          </a:blip>
          <a:srcRect t="15320" r="-1" b="8048"/>
          <a:stretch/>
        </p:blipFill>
        <p:spPr>
          <a:xfrm>
            <a:off x="6219440" y="1"/>
            <a:ext cx="4548867" cy="2614366"/>
          </a:xfrm>
          <a:custGeom>
            <a:avLst/>
            <a:gdLst>
              <a:gd name="connsiteX0" fmla="*/ 28132 w 4548867"/>
              <a:gd name="connsiteY0" fmla="*/ 0 h 2614366"/>
              <a:gd name="connsiteX1" fmla="*/ 4520736 w 4548867"/>
              <a:gd name="connsiteY1" fmla="*/ 0 h 2614366"/>
              <a:gd name="connsiteX2" fmla="*/ 4537124 w 4548867"/>
              <a:gd name="connsiteY2" fmla="*/ 107385 h 2614366"/>
              <a:gd name="connsiteX3" fmla="*/ 4548867 w 4548867"/>
              <a:gd name="connsiteY3" fmla="*/ 339933 h 2614366"/>
              <a:gd name="connsiteX4" fmla="*/ 2274434 w 4548867"/>
              <a:gd name="connsiteY4" fmla="*/ 2614366 h 2614366"/>
              <a:gd name="connsiteX5" fmla="*/ 0 w 4548867"/>
              <a:gd name="connsiteY5" fmla="*/ 339933 h 2614366"/>
              <a:gd name="connsiteX6" fmla="*/ 11743 w 4548867"/>
              <a:gd name="connsiteY6" fmla="*/ 107385 h 2614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48867" h="2614366">
                <a:moveTo>
                  <a:pt x="28132" y="0"/>
                </a:moveTo>
                <a:lnTo>
                  <a:pt x="4520736" y="0"/>
                </a:lnTo>
                <a:lnTo>
                  <a:pt x="4537124" y="107385"/>
                </a:lnTo>
                <a:cubicBezTo>
                  <a:pt x="4544889" y="183845"/>
                  <a:pt x="4548867" y="261424"/>
                  <a:pt x="4548867" y="339933"/>
                </a:cubicBezTo>
                <a:cubicBezTo>
                  <a:pt x="4548867" y="1596068"/>
                  <a:pt x="3530568" y="2614366"/>
                  <a:pt x="2274434" y="2614366"/>
                </a:cubicBezTo>
                <a:cubicBezTo>
                  <a:pt x="1018299" y="2614366"/>
                  <a:pt x="0" y="1596068"/>
                  <a:pt x="0" y="339933"/>
                </a:cubicBezTo>
                <a:cubicBezTo>
                  <a:pt x="0" y="261424"/>
                  <a:pt x="3978" y="183845"/>
                  <a:pt x="11743" y="107385"/>
                </a:cubicBezTo>
                <a:close/>
              </a:path>
            </a:pathLst>
          </a:custGeom>
          <a:effectLst>
            <a:softEdge rad="0"/>
          </a:effectLst>
        </p:spPr>
      </p:pic>
      <p:pic>
        <p:nvPicPr>
          <p:cNvPr id="15" name="Picture 14">
            <a:extLst>
              <a:ext uri="{FF2B5EF4-FFF2-40B4-BE49-F238E27FC236}">
                <a16:creationId xmlns:a16="http://schemas.microsoft.com/office/drawing/2014/main" xmlns="" id="{3B37BAF8-EA97-496B-9DF6-3D53B6A1997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4">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805661" y="802955"/>
            <a:ext cx="5290594" cy="1454051"/>
          </a:xfrm>
        </p:spPr>
        <p:txBody>
          <a:bodyPr vert="horz" lIns="91440" tIns="45720" rIns="91440" bIns="45720" rtlCol="0" anchor="ctr">
            <a:normAutofit/>
          </a:bodyPr>
          <a:lstStyle/>
          <a:p>
            <a:pPr algn="l"/>
            <a:r>
              <a:rPr lang="en-US" sz="3100" b="1" u="sng" kern="1200">
                <a:solidFill>
                  <a:srgbClr val="000000"/>
                </a:solidFill>
                <a:latin typeface="+mj-lt"/>
                <a:ea typeface="+mj-ea"/>
                <a:cs typeface="+mj-cs"/>
              </a:rPr>
              <a:t>Miklós Szirbik, </a:t>
            </a:r>
            <a:r>
              <a:rPr lang="en-US" sz="3100" b="1" i="1" kern="1200">
                <a:solidFill>
                  <a:srgbClr val="000000"/>
                </a:solidFill>
                <a:latin typeface="+mj-lt"/>
                <a:ea typeface="+mj-ea"/>
                <a:cs typeface="+mj-cs"/>
              </a:rPr>
              <a:t>Miklós Szirbik, Legal System of the EU</a:t>
            </a:r>
            <a:r>
              <a:rPr lang="en-US" sz="3100" b="1" u="sng" kern="1200">
                <a:solidFill>
                  <a:srgbClr val="000000"/>
                </a:solidFill>
                <a:latin typeface="+mj-lt"/>
                <a:ea typeface="+mj-ea"/>
                <a:cs typeface="+mj-cs"/>
              </a:rPr>
              <a:t/>
            </a:r>
            <a:br>
              <a:rPr lang="en-US" sz="3100" b="1" u="sng" kern="1200">
                <a:solidFill>
                  <a:srgbClr val="000000"/>
                </a:solidFill>
                <a:latin typeface="+mj-lt"/>
                <a:ea typeface="+mj-ea"/>
                <a:cs typeface="+mj-cs"/>
              </a:rPr>
            </a:br>
            <a:endParaRPr lang="en-US" sz="3100" b="1" u="sng" kern="1200">
              <a:solidFill>
                <a:srgbClr val="000000"/>
              </a:solidFill>
              <a:latin typeface="+mj-lt"/>
              <a:ea typeface="+mj-ea"/>
              <a:cs typeface="+mj-cs"/>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805661" y="2421682"/>
            <a:ext cx="5286665" cy="3639289"/>
          </a:xfrm>
        </p:spPr>
        <p:txBody>
          <a:bodyPr vert="horz" lIns="91440" tIns="45720" rIns="91440" bIns="45720" rtlCol="0" anchor="ctr">
            <a:normAutofit/>
          </a:bodyPr>
          <a:lstStyle/>
          <a:p>
            <a:pPr marL="114300" algn="l"/>
            <a:r>
              <a:rPr lang="en-US" sz="1900" b="1" dirty="0">
                <a:solidFill>
                  <a:srgbClr val="000000"/>
                </a:solidFill>
              </a:rPr>
              <a:t>Topics:</a:t>
            </a:r>
          </a:p>
          <a:p>
            <a:pPr marL="114300" algn="l"/>
            <a:r>
              <a:rPr lang="en-US" sz="1900" kern="1200" dirty="0">
                <a:solidFill>
                  <a:srgbClr val="000000"/>
                </a:solidFill>
                <a:latin typeface="+mn-lt"/>
                <a:ea typeface="+mn-ea"/>
                <a:cs typeface="+mn-cs"/>
              </a:rPr>
              <a:t>The Court of Justice </a:t>
            </a:r>
          </a:p>
          <a:p>
            <a:pPr marL="114300" algn="l"/>
            <a:r>
              <a:rPr lang="en-US" sz="1900" dirty="0">
                <a:solidFill>
                  <a:srgbClr val="000000"/>
                </a:solidFill>
              </a:rPr>
              <a:t>The rulings of the Court of Justice related to the relationship between national law and EU law</a:t>
            </a:r>
            <a:endParaRPr lang="en-US" sz="1900" kern="1200" dirty="0">
              <a:solidFill>
                <a:srgbClr val="000000"/>
              </a:solidFill>
              <a:latin typeface="+mn-lt"/>
              <a:ea typeface="+mn-ea"/>
              <a:cs typeface="+mn-cs"/>
            </a:endParaRPr>
          </a:p>
          <a:p>
            <a:pPr indent="-228600" algn="l">
              <a:buFont typeface="Arial" panose="020B0604020202020204" pitchFamily="34" charset="0"/>
              <a:buChar char="•"/>
            </a:pPr>
            <a:endParaRPr lang="en-US" sz="1900" kern="1200" dirty="0">
              <a:solidFill>
                <a:srgbClr val="000000"/>
              </a:solidFill>
              <a:latin typeface="+mn-lt"/>
              <a:ea typeface="+mn-ea"/>
              <a:cs typeface="+mn-cs"/>
            </a:endParaRPr>
          </a:p>
          <a:p>
            <a:pPr marL="457200" indent="-228600" algn="l">
              <a:buFont typeface="Arial" panose="020B0604020202020204" pitchFamily="34" charset="0"/>
              <a:buChar char="•"/>
            </a:pPr>
            <a:endParaRPr lang="en-US" sz="1900" kern="1200" dirty="0">
              <a:solidFill>
                <a:srgbClr val="000000"/>
              </a:solidFill>
              <a:latin typeface="+mn-lt"/>
              <a:ea typeface="+mn-ea"/>
              <a:cs typeface="+mn-cs"/>
            </a:endParaRPr>
          </a:p>
          <a:p>
            <a:pPr indent="-228600" algn="l">
              <a:buFont typeface="Arial" panose="020B0604020202020204" pitchFamily="34" charset="0"/>
              <a:buChar char="•"/>
            </a:pPr>
            <a:endParaRPr lang="en-US" sz="1900" kern="1200" dirty="0">
              <a:solidFill>
                <a:srgbClr val="000000"/>
              </a:solidFill>
              <a:latin typeface="+mn-lt"/>
              <a:ea typeface="+mn-ea"/>
              <a:cs typeface="+mn-cs"/>
            </a:endParaRPr>
          </a:p>
        </p:txBody>
      </p:sp>
    </p:spTree>
    <p:extLst>
      <p:ext uri="{BB962C8B-B14F-4D97-AF65-F5344CB8AC3E}">
        <p14:creationId xmlns:p14="http://schemas.microsoft.com/office/powerpoint/2010/main" val="394576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701614"/>
          </a:xfrm>
        </p:spPr>
        <p:txBody>
          <a:bodyPr>
            <a:normAutofit fontScale="90000"/>
          </a:bodyPr>
          <a:lstStyle/>
          <a:p>
            <a:pPr algn="l"/>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0038" y="2183569"/>
            <a:ext cx="10357449" cy="2333167"/>
          </a:xfrm>
        </p:spPr>
        <p:txBody>
          <a:bodyPr>
            <a:normAutofit/>
          </a:bodyPr>
          <a:lstStyle/>
          <a:p>
            <a:pPr algn="just"/>
            <a:endParaRPr lang="hu-HU" sz="3200" b="1"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
        <p:nvSpPr>
          <p:cNvPr id="6" name="TextBox 5">
            <a:extLst>
              <a:ext uri="{FF2B5EF4-FFF2-40B4-BE49-F238E27FC236}">
                <a16:creationId xmlns:a16="http://schemas.microsoft.com/office/drawing/2014/main" xmlns="" id="{6BAA1EE2-F564-44A2-A65D-015F095D88EB}"/>
              </a:ext>
            </a:extLst>
          </p:cNvPr>
          <p:cNvSpPr txBox="1"/>
          <p:nvPr/>
        </p:nvSpPr>
        <p:spPr>
          <a:xfrm>
            <a:off x="307675" y="293298"/>
            <a:ext cx="8760237" cy="6494085"/>
          </a:xfrm>
          <a:prstGeom prst="rect">
            <a:avLst/>
          </a:prstGeom>
          <a:noFill/>
        </p:spPr>
        <p:txBody>
          <a:bodyPr wrap="square" rtlCol="0">
            <a:spAutoFit/>
          </a:bodyPr>
          <a:lstStyle/>
          <a:p>
            <a:pPr algn="ctr"/>
            <a:r>
              <a:rPr lang="en-US" sz="1600" b="1" u="sng" dirty="0"/>
              <a:t>Article 19 TEU</a:t>
            </a:r>
          </a:p>
          <a:p>
            <a:pPr algn="just"/>
            <a:r>
              <a:rPr lang="en-US" sz="1600" dirty="0"/>
              <a:t>1.   The Court of Justice of the European Union shall include the Court of Justice, the General Court and </a:t>
            </a:r>
            <a:r>
              <a:rPr lang="en-US" sz="1600" dirty="0" err="1"/>
              <a:t>specialised</a:t>
            </a:r>
            <a:r>
              <a:rPr lang="en-US" sz="1600" dirty="0"/>
              <a:t> courts. It shall ensure that in the interpretation and application of the Treaties the law is observed.</a:t>
            </a:r>
          </a:p>
          <a:p>
            <a:pPr algn="just"/>
            <a:r>
              <a:rPr lang="en-US" sz="1600" dirty="0"/>
              <a:t>Member States shall provide remedies sufficient to ensure effective legal protection in the fields covered by Union law.</a:t>
            </a:r>
          </a:p>
          <a:p>
            <a:pPr algn="just"/>
            <a:r>
              <a:rPr lang="en-US" sz="1600" dirty="0"/>
              <a:t>2.   The Court of Justice shall consist of one judge from each Member State. It shall be assisted by Advocates-General.</a:t>
            </a:r>
          </a:p>
          <a:p>
            <a:pPr algn="just"/>
            <a:r>
              <a:rPr lang="en-US" sz="1600" dirty="0"/>
              <a:t>The General Court shall include at least one judge per Member State.</a:t>
            </a:r>
          </a:p>
          <a:p>
            <a:pPr algn="just"/>
            <a:r>
              <a:rPr lang="en-US" sz="1600" dirty="0"/>
              <a:t>The Judges and the Advocates-General of the Court of Justice and the Judges of the General Court shall be chosen from persons whose independence is beyond doubt and who satisfy the conditions set out in Articles 253 and 254 of the Treaty on the Functioning of the European Union. They shall be appointed by common accord of the governments of the Member States for six years. Retiring Judges and Advocates-General may be reappointed.</a:t>
            </a:r>
          </a:p>
          <a:p>
            <a:pPr algn="just"/>
            <a:r>
              <a:rPr lang="en-US" sz="1600" dirty="0"/>
              <a:t>3.   The Court of Justice of the European Union shall, in accordance with the Treaties:</a:t>
            </a:r>
          </a:p>
          <a:p>
            <a:pPr algn="just"/>
            <a:endParaRPr lang="en-US" sz="1600" dirty="0"/>
          </a:p>
          <a:p>
            <a:pPr algn="just"/>
            <a:r>
              <a:rPr lang="en-US" sz="1600" dirty="0"/>
              <a:t>(a)</a:t>
            </a:r>
          </a:p>
          <a:p>
            <a:pPr algn="just"/>
            <a:r>
              <a:rPr lang="en-US" sz="1600" dirty="0"/>
              <a:t>rule on actions brought by a Member State, an institution or a natural or legal person;</a:t>
            </a:r>
          </a:p>
          <a:p>
            <a:pPr algn="just"/>
            <a:endParaRPr lang="en-US" sz="1600" dirty="0"/>
          </a:p>
          <a:p>
            <a:pPr algn="just"/>
            <a:r>
              <a:rPr lang="en-US" sz="1600" dirty="0"/>
              <a:t>(b)</a:t>
            </a:r>
          </a:p>
          <a:p>
            <a:pPr algn="just"/>
            <a:r>
              <a:rPr lang="en-US" sz="1600" dirty="0"/>
              <a:t>give preliminary rulings, at the request of courts or tribunals of the Member States, on the interpretation of Union law or the validity of acts adopted by the institutions;</a:t>
            </a:r>
          </a:p>
          <a:p>
            <a:pPr algn="just"/>
            <a:endParaRPr lang="en-US" sz="1600" dirty="0"/>
          </a:p>
          <a:p>
            <a:pPr algn="just"/>
            <a:r>
              <a:rPr lang="en-US" sz="1600" dirty="0"/>
              <a:t>(c)</a:t>
            </a:r>
          </a:p>
          <a:p>
            <a:pPr algn="just"/>
            <a:r>
              <a:rPr lang="en-US" sz="1600" dirty="0"/>
              <a:t>rule in other cases provided for in the Treaties.</a:t>
            </a:r>
          </a:p>
        </p:txBody>
      </p:sp>
    </p:spTree>
    <p:extLst>
      <p:ext uri="{BB962C8B-B14F-4D97-AF65-F5344CB8AC3E}">
        <p14:creationId xmlns:p14="http://schemas.microsoft.com/office/powerpoint/2010/main" val="4239754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701614"/>
          </a:xfrm>
        </p:spPr>
        <p:txBody>
          <a:bodyPr>
            <a:normAutofit fontScale="90000"/>
          </a:bodyPr>
          <a:lstStyle/>
          <a:p>
            <a:pPr algn="l"/>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0038" y="2183569"/>
            <a:ext cx="10357449" cy="2333167"/>
          </a:xfrm>
        </p:spPr>
        <p:txBody>
          <a:bodyPr>
            <a:normAutofit/>
          </a:bodyPr>
          <a:lstStyle/>
          <a:p>
            <a:pPr algn="just"/>
            <a:endParaRPr lang="hu-HU" sz="3200" b="1"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
        <p:nvSpPr>
          <p:cNvPr id="6" name="TextBox 5">
            <a:extLst>
              <a:ext uri="{FF2B5EF4-FFF2-40B4-BE49-F238E27FC236}">
                <a16:creationId xmlns:a16="http://schemas.microsoft.com/office/drawing/2014/main" xmlns="" id="{6BAA1EE2-F564-44A2-A65D-015F095D88EB}"/>
              </a:ext>
            </a:extLst>
          </p:cNvPr>
          <p:cNvSpPr txBox="1"/>
          <p:nvPr/>
        </p:nvSpPr>
        <p:spPr>
          <a:xfrm>
            <a:off x="307675" y="293298"/>
            <a:ext cx="8760237" cy="3539430"/>
          </a:xfrm>
          <a:prstGeom prst="rect">
            <a:avLst/>
          </a:prstGeom>
          <a:noFill/>
        </p:spPr>
        <p:txBody>
          <a:bodyPr wrap="square" rtlCol="0">
            <a:spAutoFit/>
          </a:bodyPr>
          <a:lstStyle/>
          <a:p>
            <a:pPr algn="ctr"/>
            <a:r>
              <a:rPr lang="en-US" sz="1600" b="1" dirty="0"/>
              <a:t>Article 267 </a:t>
            </a:r>
            <a:r>
              <a:rPr lang="en-US" sz="1600" b="1" dirty="0" err="1"/>
              <a:t>TFEU</a:t>
            </a:r>
            <a:r>
              <a:rPr lang="en-US" sz="1600" b="1" dirty="0"/>
              <a:t> (ex Article 234 TEC)</a:t>
            </a:r>
          </a:p>
          <a:p>
            <a:pPr algn="ctr"/>
            <a:endParaRPr lang="en-US" sz="1600" b="1" dirty="0"/>
          </a:p>
          <a:p>
            <a:pPr algn="ctr"/>
            <a:endParaRPr lang="en-US" sz="1600" b="1" dirty="0"/>
          </a:p>
          <a:p>
            <a:pPr algn="just"/>
            <a:r>
              <a:rPr lang="en-US" sz="1600" dirty="0"/>
              <a:t>The Court of Justice of the European Union shall have jurisdiction to give preliminary rulings concerning:</a:t>
            </a:r>
          </a:p>
          <a:p>
            <a:pPr algn="just"/>
            <a:r>
              <a:rPr lang="en-US" sz="1600" dirty="0"/>
              <a:t>(a) the interpretation of the Treaties;</a:t>
            </a:r>
          </a:p>
          <a:p>
            <a:pPr algn="just"/>
            <a:r>
              <a:rPr lang="en-US" sz="1600" dirty="0"/>
              <a:t>(b) the validity and interpretation of acts of the institutions, bodies, offices or agencies of the Union;</a:t>
            </a:r>
          </a:p>
          <a:p>
            <a:pPr algn="just"/>
            <a:r>
              <a:rPr lang="en-US" sz="1600" dirty="0"/>
              <a:t>Where such a question is raised before any court or tribunal of a Member State, that court or tribunal may, if it considers that a decision on the question is necessary to enable it to give judgment, request the Court to give a ruling thereon.</a:t>
            </a:r>
          </a:p>
          <a:p>
            <a:pPr algn="just"/>
            <a:r>
              <a:rPr lang="en-US" sz="1600" dirty="0"/>
              <a:t>Where any such question is raised in a case pending before a court or tribunal of a Member State against whose decisions there is no judicial remedy under national law, that court or tribunal shall bring the matter before the Court.</a:t>
            </a:r>
          </a:p>
          <a:p>
            <a:pPr algn="just"/>
            <a:r>
              <a:rPr lang="en-US" sz="1600" dirty="0"/>
              <a:t>If such a question is raised in a case pending before a court or tribunal of a Member State with regard to a person in custody, the Court of Justice of the European Union shall act with the minimum of delay.</a:t>
            </a:r>
          </a:p>
        </p:txBody>
      </p:sp>
    </p:spTree>
    <p:extLst>
      <p:ext uri="{BB962C8B-B14F-4D97-AF65-F5344CB8AC3E}">
        <p14:creationId xmlns:p14="http://schemas.microsoft.com/office/powerpoint/2010/main" val="1227657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2333167"/>
          </a:xfrm>
        </p:spPr>
        <p:txBody>
          <a:bodyPr>
            <a:normAutofit/>
          </a:bodyPr>
          <a:lstStyle/>
          <a:p>
            <a:pPr algn="just"/>
            <a:r>
              <a:rPr lang="en-US" b="1" dirty="0"/>
              <a:t>Court of Justice </a:t>
            </a:r>
          </a:p>
          <a:p>
            <a:pPr algn="just"/>
            <a:r>
              <a:rPr lang="en-US" b="1" dirty="0"/>
              <a:t>28 judges and 11 advocates general appointed by the governments of the Member States by common accord for a term of 6 years. </a:t>
            </a:r>
          </a:p>
          <a:p>
            <a:pPr algn="just"/>
            <a:r>
              <a:rPr lang="en-US" b="1" dirty="0"/>
              <a:t>The advocates general support the Court as fully independent agents by issuing their legal opinion on each case. </a:t>
            </a:r>
          </a:p>
          <a:p>
            <a:pPr algn="just"/>
            <a:endParaRPr lang="en-US" dirty="0">
              <a:solidFill>
                <a:schemeClr val="accent4">
                  <a:lumMod val="75000"/>
                </a:schemeClr>
              </a:solidFill>
            </a:endParaRPr>
          </a:p>
        </p:txBody>
      </p:sp>
    </p:spTree>
    <p:extLst>
      <p:ext uri="{BB962C8B-B14F-4D97-AF65-F5344CB8AC3E}">
        <p14:creationId xmlns:p14="http://schemas.microsoft.com/office/powerpoint/2010/main" val="1636816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2333167"/>
          </a:xfrm>
        </p:spPr>
        <p:txBody>
          <a:bodyPr>
            <a:normAutofit fontScale="70000" lnSpcReduction="20000"/>
          </a:bodyPr>
          <a:lstStyle/>
          <a:p>
            <a:r>
              <a:rPr lang="en-US" b="1" dirty="0"/>
              <a:t>Court of Justice </a:t>
            </a:r>
          </a:p>
          <a:p>
            <a:r>
              <a:rPr lang="en-US" dirty="0"/>
              <a:t>Types of proceeding </a:t>
            </a:r>
          </a:p>
          <a:p>
            <a:pPr algn="just"/>
            <a:r>
              <a:rPr lang="en-US" dirty="0"/>
              <a:t>Actions for failure to fulfil obligations under the treaties: Commission v Member State (Article 258 </a:t>
            </a:r>
            <a:r>
              <a:rPr lang="en-US" dirty="0" err="1"/>
              <a:t>TFEU</a:t>
            </a:r>
            <a:r>
              <a:rPr lang="en-US" dirty="0"/>
              <a:t>) </a:t>
            </a:r>
          </a:p>
          <a:p>
            <a:pPr algn="just"/>
            <a:r>
              <a:rPr lang="en-US" dirty="0"/>
              <a:t> Member State v Member State (Article 259 </a:t>
            </a:r>
            <a:r>
              <a:rPr lang="en-US" dirty="0" err="1"/>
              <a:t>TFEU</a:t>
            </a:r>
            <a:r>
              <a:rPr lang="en-US" dirty="0"/>
              <a:t>) </a:t>
            </a:r>
          </a:p>
          <a:p>
            <a:pPr algn="just"/>
            <a:r>
              <a:rPr lang="en-US" dirty="0"/>
              <a:t>Actions for annulment and actions on grounds of failure to act brought by a Union institution or a Member State (against the Parliament and/or Council) in connection with an illegal act or failure to act (Articles 263 and 265 </a:t>
            </a:r>
            <a:r>
              <a:rPr lang="en-US" dirty="0" err="1"/>
              <a:t>TFEU</a:t>
            </a:r>
            <a:r>
              <a:rPr lang="en-US" dirty="0"/>
              <a:t>)</a:t>
            </a:r>
          </a:p>
          <a:p>
            <a:pPr algn="just"/>
            <a:r>
              <a:rPr lang="en-US" dirty="0"/>
              <a:t> Cases referred from national courts for preliminary rulings to clarify the interpretation and validity of Union law (Article 267 </a:t>
            </a:r>
            <a:r>
              <a:rPr lang="en-US" dirty="0" err="1"/>
              <a:t>TFEU</a:t>
            </a:r>
            <a:r>
              <a:rPr lang="en-US" dirty="0"/>
              <a:t>) Appeals against decisions of the General Court (Article 256 </a:t>
            </a:r>
            <a:r>
              <a:rPr lang="en-US" dirty="0" err="1"/>
              <a:t>TFEU</a:t>
            </a:r>
            <a:r>
              <a:rPr lang="en-US" dirty="0"/>
              <a:t>)</a:t>
            </a:r>
          </a:p>
        </p:txBody>
      </p:sp>
    </p:spTree>
    <p:extLst>
      <p:ext uri="{BB962C8B-B14F-4D97-AF65-F5344CB8AC3E}">
        <p14:creationId xmlns:p14="http://schemas.microsoft.com/office/powerpoint/2010/main" val="2457325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2333167"/>
          </a:xfrm>
        </p:spPr>
        <p:txBody>
          <a:bodyPr>
            <a:normAutofit fontScale="92500" lnSpcReduction="10000"/>
          </a:bodyPr>
          <a:lstStyle/>
          <a:p>
            <a:r>
              <a:rPr lang="en-US" b="1" dirty="0">
                <a:solidFill>
                  <a:schemeClr val="accent4">
                    <a:lumMod val="75000"/>
                  </a:schemeClr>
                </a:solidFill>
              </a:rPr>
              <a:t>Formal procedure</a:t>
            </a:r>
          </a:p>
          <a:p>
            <a:pPr algn="just"/>
            <a:r>
              <a:rPr lang="en-US" b="1" dirty="0">
                <a:solidFill>
                  <a:schemeClr val="accent4">
                    <a:lumMod val="75000"/>
                  </a:schemeClr>
                </a:solidFill>
              </a:rPr>
              <a:t>2. Reasoned opinion</a:t>
            </a:r>
          </a:p>
          <a:p>
            <a:pPr algn="just"/>
            <a:r>
              <a:rPr lang="en-US" dirty="0">
                <a:solidFill>
                  <a:schemeClr val="accent4">
                    <a:lumMod val="75000"/>
                  </a:schemeClr>
                </a:solidFill>
              </a:rPr>
              <a:t>If the Commission concludes that the country is failing to fulfil its obligations under EU law, it may send a reasoned opinion: a formal request to comply with EU law. It explains why the Commission considers that the country is breaching EU law. It also requests that the country inform the Commission of the measures taken, within a specified period, usually 2 months.</a:t>
            </a:r>
          </a:p>
        </p:txBody>
      </p:sp>
    </p:spTree>
    <p:extLst>
      <p:ext uri="{BB962C8B-B14F-4D97-AF65-F5344CB8AC3E}">
        <p14:creationId xmlns:p14="http://schemas.microsoft.com/office/powerpoint/2010/main" val="39770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2333167"/>
          </a:xfrm>
        </p:spPr>
        <p:txBody>
          <a:bodyPr>
            <a:normAutofit/>
          </a:bodyPr>
          <a:lstStyle/>
          <a:p>
            <a:r>
              <a:rPr lang="en-US" b="1" dirty="0">
                <a:solidFill>
                  <a:schemeClr val="accent4">
                    <a:lumMod val="75000"/>
                  </a:schemeClr>
                </a:solidFill>
              </a:rPr>
              <a:t>Formal procedure</a:t>
            </a:r>
          </a:p>
          <a:p>
            <a:pPr algn="just"/>
            <a:r>
              <a:rPr lang="en-US" b="1" dirty="0">
                <a:solidFill>
                  <a:schemeClr val="accent4">
                    <a:lumMod val="75000"/>
                  </a:schemeClr>
                </a:solidFill>
              </a:rPr>
              <a:t>3. Court of Justice</a:t>
            </a:r>
          </a:p>
          <a:p>
            <a:pPr algn="just"/>
            <a:r>
              <a:rPr lang="en-US" dirty="0">
                <a:solidFill>
                  <a:schemeClr val="accent4">
                    <a:lumMod val="75000"/>
                  </a:schemeClr>
                </a:solidFill>
              </a:rPr>
              <a:t>If the country still doesn't comply, the Commission may decide to refer the matter to the Court of Justice. Most cases are settled before being referred to the court.</a:t>
            </a:r>
          </a:p>
        </p:txBody>
      </p:sp>
    </p:spTree>
    <p:extLst>
      <p:ext uri="{BB962C8B-B14F-4D97-AF65-F5344CB8AC3E}">
        <p14:creationId xmlns:p14="http://schemas.microsoft.com/office/powerpoint/2010/main" val="3268518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1459</TotalTime>
  <Words>1933</Words>
  <Application>Microsoft Office PowerPoint</Application>
  <PresentationFormat>Widescreen</PresentationFormat>
  <Paragraphs>144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NATIONAL UNIVERSITY OF PUBLIC SERVICE</vt:lpstr>
      <vt:lpstr>Miklós Szirbik, Legal System of the EU</vt:lpstr>
      <vt:lpstr>Miklós Szirbik, Miklós Szirbik, Legal System of the EU </vt:lpstr>
      <vt:lpstr> </vt:lpstr>
      <vt:lpstr>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Thank you for your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UNIVERSITY OF PUBLIC SERVICE</dc:title>
  <dc:creator>Szirbik Miklos</dc:creator>
  <cp:lastModifiedBy>Szirbik Miklos</cp:lastModifiedBy>
  <cp:revision>69</cp:revision>
  <dcterms:created xsi:type="dcterms:W3CDTF">2019-02-07T17:10:18Z</dcterms:created>
  <dcterms:modified xsi:type="dcterms:W3CDTF">2019-10-29T06:44:19Z</dcterms:modified>
</cp:coreProperties>
</file>